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9" r:id="rId2"/>
    <p:sldId id="266" r:id="rId3"/>
    <p:sldId id="267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3399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D8E0CB-C78E-48BA-9EF4-3EF3A236FBBF}" type="datetimeFigureOut">
              <a:rPr lang="en-MY" smtClean="0"/>
              <a:t>24/11/2020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63B202-66C6-4852-8B6C-606B660C4C2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02960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F225C-C7AA-4C5C-8C96-BA97459949B2}" type="slidenum">
              <a:rPr lang="en-MY" smtClean="0"/>
              <a:t>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0758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3B202-66C6-4852-8B6C-606B660C4C24}" type="slidenum">
              <a:rPr lang="en-MY" smtClean="0"/>
              <a:t>5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444217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3B202-66C6-4852-8B6C-606B660C4C24}" type="slidenum">
              <a:rPr lang="en-MY" smtClean="0"/>
              <a:t>7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593009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3B202-66C6-4852-8B6C-606B660C4C24}" type="slidenum">
              <a:rPr lang="en-MY" smtClean="0"/>
              <a:t>8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293406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3B202-66C6-4852-8B6C-606B660C4C24}" type="slidenum">
              <a:rPr lang="en-MY" smtClean="0"/>
              <a:t>9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1715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11/24/2020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11/24/2020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11/24/2020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11/24/2020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11/24/2020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11/24/2020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11/24/2020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11/24/2020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11/24/2020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11/24/2020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11/24/2020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1E679-8DC2-411C-AC55-7D19768833C9}" type="datetimeFigureOut">
              <a:rPr lang="en-US" smtClean="0"/>
              <a:pPr/>
              <a:t>11/24/2020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" r="1559" b="391"/>
          <a:stretch>
            <a:fillRect/>
          </a:stretch>
        </p:blipFill>
        <p:spPr bwMode="auto">
          <a:xfrm>
            <a:off x="6442" y="1124744"/>
            <a:ext cx="5645678" cy="573325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5368" y="1160748"/>
            <a:ext cx="5688632" cy="46805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950" b="1" dirty="0">
              <a:latin typeface="Berlin Sans FB Demi" panose="020E0802020502020306" pitchFamily="34" charset="0"/>
            </a:endParaRPr>
          </a:p>
          <a:p>
            <a:pPr marL="0" indent="0" algn="ctr">
              <a:buNone/>
            </a:pPr>
            <a:r>
              <a:rPr lang="en-US" sz="4950" b="1" dirty="0">
                <a:latin typeface="Berlin Sans FB Demi" panose="020E0802020502020306" pitchFamily="34" charset="0"/>
              </a:rPr>
              <a:t>ALIRAN PROSES </a:t>
            </a:r>
          </a:p>
          <a:p>
            <a:pPr marL="0" indent="0" algn="ctr">
              <a:buNone/>
            </a:pPr>
            <a:endParaRPr lang="en-US" sz="3600" b="1" dirty="0">
              <a:latin typeface="Berlin Sans FB Demi" panose="020E0802020502020306" pitchFamily="34" charset="0"/>
            </a:endParaRPr>
          </a:p>
          <a:p>
            <a:pPr marL="0" indent="0" algn="ctr">
              <a:buNone/>
            </a:pPr>
            <a:endParaRPr lang="en-US" sz="1800" b="1" dirty="0">
              <a:latin typeface="Berlin Sans FB Demi" panose="020E0802020502020306" pitchFamily="34" charset="0"/>
            </a:endParaRPr>
          </a:p>
          <a:p>
            <a:pPr marL="0" indent="0" algn="ctr">
              <a:buNone/>
            </a:pPr>
            <a:r>
              <a:rPr lang="en-US" sz="3600" b="1" dirty="0">
                <a:latin typeface="Berlin Sans FB Demi" panose="020E0802020502020306" pitchFamily="34" charset="0"/>
              </a:rPr>
              <a:t>MODUL </a:t>
            </a:r>
            <a:r>
              <a:rPr lang="en-US" sz="3600" b="1" dirty="0" smtClean="0">
                <a:latin typeface="Berlin Sans FB Demi" panose="020E0802020502020306" pitchFamily="34" charset="0"/>
              </a:rPr>
              <a:t>PINJAMAN</a:t>
            </a:r>
            <a:endParaRPr lang="en-US" sz="3600" b="1" dirty="0">
              <a:latin typeface="Berlin Sans FB Demi" panose="020E0802020502020306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6093296"/>
            <a:ext cx="1589400" cy="556359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9" y="357391"/>
            <a:ext cx="653296" cy="551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534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1763688" y="548680"/>
            <a:ext cx="576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alibri" panose="020F0502020204030204" pitchFamily="34" charset="0"/>
              </a:rPr>
              <a:t>MODUL PINJAMAN (LOAN)</a:t>
            </a:r>
            <a:endParaRPr lang="en-MY" sz="3200" dirty="0">
              <a:latin typeface="Calibri" panose="020F0502020204030204" pitchFamily="34" charset="0"/>
            </a:endParaRPr>
          </a:p>
        </p:txBody>
      </p:sp>
      <p:sp>
        <p:nvSpPr>
          <p:cNvPr id="23" name="Subtitle 2"/>
          <p:cNvSpPr txBox="1">
            <a:spLocks/>
          </p:cNvSpPr>
          <p:nvPr/>
        </p:nvSpPr>
        <p:spPr>
          <a:xfrm>
            <a:off x="1547664" y="1268760"/>
            <a:ext cx="6120680" cy="571504"/>
          </a:xfrm>
          <a:prstGeom prst="rect">
            <a:avLst/>
          </a:prstGeom>
          <a:ln>
            <a:solidFill>
              <a:srgbClr val="0033CC"/>
            </a:solidFill>
          </a:ln>
        </p:spPr>
        <p:txBody>
          <a:bodyPr vert="horz" lIns="91440" tIns="45720" rIns="91440" bIns="45720" rtlCol="0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b="1" dirty="0" smtClean="0">
                <a:solidFill>
                  <a:schemeClr val="tx1">
                    <a:tint val="75000"/>
                  </a:schemeClr>
                </a:solidFill>
              </a:rPr>
              <a:t>PENDAFTARAN PINJAMAN DITERIMA</a:t>
            </a:r>
            <a:endParaRPr kumimoji="0" lang="en-MY" sz="32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30370" y="2355712"/>
            <a:ext cx="1643074" cy="64294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PKN PENYEDIA</a:t>
            </a:r>
          </a:p>
          <a:p>
            <a:pPr algn="ctr"/>
            <a:r>
              <a:rPr lang="en-US" dirty="0" smtClean="0"/>
              <a:t>(</a:t>
            </a:r>
            <a:r>
              <a:rPr lang="en-US" dirty="0" err="1" smtClean="0"/>
              <a:t>rekod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)</a:t>
            </a:r>
            <a:endParaRPr lang="en-MY" dirty="0"/>
          </a:p>
        </p:txBody>
      </p:sp>
      <p:sp>
        <p:nvSpPr>
          <p:cNvPr id="25" name="Right Arrow 24"/>
          <p:cNvSpPr/>
          <p:nvPr/>
        </p:nvSpPr>
        <p:spPr>
          <a:xfrm>
            <a:off x="2719500" y="2497751"/>
            <a:ext cx="714380" cy="35719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7" name="Rectangle 26"/>
          <p:cNvSpPr/>
          <p:nvPr/>
        </p:nvSpPr>
        <p:spPr>
          <a:xfrm>
            <a:off x="3707904" y="2348880"/>
            <a:ext cx="1728192" cy="64294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PKN PENYEMAK</a:t>
            </a:r>
            <a:endParaRPr lang="en-MY" dirty="0"/>
          </a:p>
        </p:txBody>
      </p:sp>
      <p:sp>
        <p:nvSpPr>
          <p:cNvPr id="28" name="Right Arrow 27"/>
          <p:cNvSpPr/>
          <p:nvPr/>
        </p:nvSpPr>
        <p:spPr>
          <a:xfrm>
            <a:off x="5685748" y="2475436"/>
            <a:ext cx="714380" cy="35719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9" name="Rectangle 28"/>
          <p:cNvSpPr/>
          <p:nvPr/>
        </p:nvSpPr>
        <p:spPr>
          <a:xfrm>
            <a:off x="6801207" y="2355712"/>
            <a:ext cx="1643074" cy="64294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PKN PELULUS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51205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ight Arrow 50"/>
          <p:cNvSpPr/>
          <p:nvPr/>
        </p:nvSpPr>
        <p:spPr>
          <a:xfrm rot="5400000">
            <a:off x="6554046" y="3215750"/>
            <a:ext cx="535460" cy="323087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9" name="TextBox 18"/>
          <p:cNvSpPr txBox="1"/>
          <p:nvPr/>
        </p:nvSpPr>
        <p:spPr>
          <a:xfrm>
            <a:off x="1547664" y="3717032"/>
            <a:ext cx="1643074" cy="52322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Penjanaan</a:t>
            </a:r>
            <a:r>
              <a:rPr lang="en-US" sz="1400" dirty="0" smtClean="0"/>
              <a:t> </a:t>
            </a:r>
            <a:r>
              <a:rPr lang="en-US" sz="1400" dirty="0" err="1" smtClean="0"/>
              <a:t>Jadual</a:t>
            </a:r>
            <a:r>
              <a:rPr lang="en-US" sz="1400" dirty="0" smtClean="0"/>
              <a:t> </a:t>
            </a:r>
            <a:r>
              <a:rPr lang="en-US" sz="1400" dirty="0" err="1" smtClean="0"/>
              <a:t>Bayaran</a:t>
            </a:r>
            <a:r>
              <a:rPr lang="en-US" sz="1400" dirty="0" smtClean="0"/>
              <a:t> </a:t>
            </a:r>
            <a:r>
              <a:rPr lang="en-US" sz="1400" dirty="0" err="1" smtClean="0"/>
              <a:t>Balik</a:t>
            </a:r>
            <a:endParaRPr lang="en-MY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1763688" y="548680"/>
            <a:ext cx="576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alibri" panose="020F0502020204030204" pitchFamily="34" charset="0"/>
              </a:rPr>
              <a:t>MODUL PINJAMAN (LOAN)</a:t>
            </a:r>
            <a:endParaRPr lang="en-MY" sz="3200" dirty="0">
              <a:latin typeface="Calibri" panose="020F0502020204030204" pitchFamily="34" charset="0"/>
            </a:endParaRPr>
          </a:p>
        </p:txBody>
      </p:sp>
      <p:sp>
        <p:nvSpPr>
          <p:cNvPr id="23" name="Subtitle 2"/>
          <p:cNvSpPr txBox="1">
            <a:spLocks/>
          </p:cNvSpPr>
          <p:nvPr/>
        </p:nvSpPr>
        <p:spPr>
          <a:xfrm>
            <a:off x="1547664" y="1268760"/>
            <a:ext cx="6120680" cy="753810"/>
          </a:xfrm>
          <a:prstGeom prst="rect">
            <a:avLst/>
          </a:prstGeom>
          <a:ln>
            <a:solidFill>
              <a:srgbClr val="0033CC"/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b="1" dirty="0" smtClean="0">
                <a:solidFill>
                  <a:schemeClr val="tx1">
                    <a:tint val="75000"/>
                  </a:schemeClr>
                </a:solidFill>
              </a:rPr>
              <a:t>NOTIS PENGELUARAN &amp; TERIMAAN PINJAMAN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PINJAMAN DITERIMA</a:t>
            </a:r>
            <a:endParaRPr kumimoji="0" lang="en-MY" sz="32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551907" y="2291087"/>
            <a:ext cx="1643074" cy="64294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PKN PENYEDIA</a:t>
            </a:r>
          </a:p>
          <a:p>
            <a:pPr algn="ctr"/>
            <a:r>
              <a:rPr lang="en-US" dirty="0" smtClean="0"/>
              <a:t>(</a:t>
            </a:r>
            <a:r>
              <a:rPr lang="en-US" dirty="0" err="1" smtClean="0"/>
              <a:t>rekod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)</a:t>
            </a:r>
            <a:endParaRPr lang="en-MY" dirty="0"/>
          </a:p>
        </p:txBody>
      </p:sp>
      <p:sp>
        <p:nvSpPr>
          <p:cNvPr id="25" name="Right Arrow 24"/>
          <p:cNvSpPr/>
          <p:nvPr/>
        </p:nvSpPr>
        <p:spPr>
          <a:xfrm>
            <a:off x="4172251" y="2475436"/>
            <a:ext cx="714380" cy="35719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9" name="Rectangle 28"/>
          <p:cNvSpPr/>
          <p:nvPr/>
        </p:nvSpPr>
        <p:spPr>
          <a:xfrm>
            <a:off x="5979669" y="2314153"/>
            <a:ext cx="1643074" cy="64294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PKN PELULUS</a:t>
            </a:r>
            <a:endParaRPr lang="en-MY" dirty="0"/>
          </a:p>
        </p:txBody>
      </p:sp>
      <p:sp>
        <p:nvSpPr>
          <p:cNvPr id="30" name="Rectangle 29"/>
          <p:cNvSpPr/>
          <p:nvPr/>
        </p:nvSpPr>
        <p:spPr>
          <a:xfrm>
            <a:off x="1547664" y="4516181"/>
            <a:ext cx="1643074" cy="64294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PKN PENYEDIA</a:t>
            </a:r>
          </a:p>
          <a:p>
            <a:pPr algn="ctr"/>
            <a:endParaRPr lang="en-US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1034685" y="6004880"/>
            <a:ext cx="7218646" cy="52322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* </a:t>
            </a:r>
            <a:r>
              <a:rPr lang="en-US" sz="1400" dirty="0" err="1" smtClean="0">
                <a:solidFill>
                  <a:srgbClr val="0070C0"/>
                </a:solidFill>
              </a:rPr>
              <a:t>Notis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Pengeluaran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perlu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dilakukan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lebih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daripada</a:t>
            </a:r>
            <a:r>
              <a:rPr lang="en-US" sz="1400" dirty="0" smtClean="0">
                <a:solidFill>
                  <a:srgbClr val="0070C0"/>
                </a:solidFill>
              </a:rPr>
              <a:t> 1 kali (</a:t>
            </a:r>
            <a:r>
              <a:rPr lang="en-US" sz="1400" dirty="0" err="1" smtClean="0">
                <a:solidFill>
                  <a:srgbClr val="0070C0"/>
                </a:solidFill>
              </a:rPr>
              <a:t>jika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perlu</a:t>
            </a:r>
            <a:r>
              <a:rPr lang="en-US" sz="1400" dirty="0" smtClean="0">
                <a:solidFill>
                  <a:srgbClr val="0070C0"/>
                </a:solidFill>
              </a:rPr>
              <a:t>) </a:t>
            </a:r>
            <a:r>
              <a:rPr lang="en-US" sz="1400" dirty="0" err="1" smtClean="0">
                <a:solidFill>
                  <a:srgbClr val="0070C0"/>
                </a:solidFill>
              </a:rPr>
              <a:t>sehingga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terimaan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wang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pinjaman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diperolehi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kesemuanya</a:t>
            </a:r>
            <a:r>
              <a:rPr lang="en-US" sz="1400" dirty="0" smtClean="0">
                <a:solidFill>
                  <a:srgbClr val="FF0000"/>
                </a:solidFill>
              </a:rPr>
              <a:t>.</a:t>
            </a:r>
            <a:endParaRPr lang="en-MY" sz="1400" dirty="0">
              <a:solidFill>
                <a:srgbClr val="FF0000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065CDC1-2412-4BAA-B846-656B971921DE}"/>
              </a:ext>
            </a:extLst>
          </p:cNvPr>
          <p:cNvSpPr/>
          <p:nvPr/>
        </p:nvSpPr>
        <p:spPr>
          <a:xfrm>
            <a:off x="6025270" y="4273097"/>
            <a:ext cx="164307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PENYEDIA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24E9664-3EE5-4663-9D3D-E6E7341DF476}"/>
              </a:ext>
            </a:extLst>
          </p:cNvPr>
          <p:cNvSpPr/>
          <p:nvPr/>
        </p:nvSpPr>
        <p:spPr>
          <a:xfrm>
            <a:off x="5925547" y="4771876"/>
            <a:ext cx="1919856" cy="642942"/>
          </a:xfrm>
          <a:prstGeom prst="ellipse">
            <a:avLst/>
          </a:prstGeom>
          <a:solidFill>
            <a:schemeClr val="accent6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MODUL AKAUN BELUM TERIMA</a:t>
            </a:r>
            <a:endParaRPr lang="en-MY" sz="1200" b="1" dirty="0">
              <a:solidFill>
                <a:schemeClr val="tx1"/>
              </a:solidFill>
            </a:endParaRPr>
          </a:p>
        </p:txBody>
      </p:sp>
      <p:sp>
        <p:nvSpPr>
          <p:cNvPr id="14" name="Rounded Rectangle 24">
            <a:extLst>
              <a:ext uri="{FF2B5EF4-FFF2-40B4-BE49-F238E27FC236}">
                <a16:creationId xmlns:a16="http://schemas.microsoft.com/office/drawing/2014/main" id="{DEB043AE-6F7E-4039-A025-D7473CCA3588}"/>
              </a:ext>
            </a:extLst>
          </p:cNvPr>
          <p:cNvSpPr/>
          <p:nvPr/>
        </p:nvSpPr>
        <p:spPr>
          <a:xfrm>
            <a:off x="6041691" y="3930061"/>
            <a:ext cx="1649070" cy="268867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TERIMAAN TANPA BIL</a:t>
            </a:r>
          </a:p>
        </p:txBody>
      </p:sp>
      <p:sp>
        <p:nvSpPr>
          <p:cNvPr id="15" name="Right Arrow 14"/>
          <p:cNvSpPr/>
          <p:nvPr/>
        </p:nvSpPr>
        <p:spPr>
          <a:xfrm rot="10800000">
            <a:off x="4224652" y="4130221"/>
            <a:ext cx="714380" cy="35719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3590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1763688" y="548680"/>
            <a:ext cx="576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alibri" panose="020F0502020204030204" pitchFamily="34" charset="0"/>
              </a:rPr>
              <a:t>MODUL PINJAMAN (LOAN)</a:t>
            </a:r>
            <a:endParaRPr lang="en-MY" sz="3200" dirty="0">
              <a:latin typeface="Calibri" panose="020F0502020204030204" pitchFamily="34" charset="0"/>
            </a:endParaRPr>
          </a:p>
        </p:txBody>
      </p:sp>
      <p:sp>
        <p:nvSpPr>
          <p:cNvPr id="23" name="Subtitle 2"/>
          <p:cNvSpPr txBox="1">
            <a:spLocks/>
          </p:cNvSpPr>
          <p:nvPr/>
        </p:nvSpPr>
        <p:spPr>
          <a:xfrm>
            <a:off x="1547664" y="1268760"/>
            <a:ext cx="6120680" cy="720080"/>
          </a:xfrm>
          <a:prstGeom prst="rect">
            <a:avLst/>
          </a:prstGeom>
          <a:ln>
            <a:solidFill>
              <a:srgbClr val="0033CC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b="1" dirty="0" smtClean="0">
                <a:solidFill>
                  <a:schemeClr val="tx1">
                    <a:tint val="75000"/>
                  </a:schemeClr>
                </a:solidFill>
              </a:rPr>
              <a:t>ARAHAN BAYARAN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b="1" dirty="0" smtClean="0">
                <a:solidFill>
                  <a:schemeClr val="tx1">
                    <a:tint val="75000"/>
                  </a:schemeClr>
                </a:solidFill>
              </a:rPr>
              <a:t>PINJAMAN DITERIMA</a:t>
            </a:r>
            <a:endParaRPr kumimoji="0" lang="en-MY" sz="2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488766" y="2355712"/>
            <a:ext cx="1643074" cy="64294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PKN PENYEDIA</a:t>
            </a:r>
          </a:p>
          <a:p>
            <a:pPr algn="ctr"/>
            <a:r>
              <a:rPr lang="en-US" dirty="0" smtClean="0"/>
              <a:t>(</a:t>
            </a:r>
            <a:r>
              <a:rPr lang="en-US" dirty="0" err="1" smtClean="0"/>
              <a:t>rekod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)</a:t>
            </a:r>
            <a:endParaRPr lang="en-MY" dirty="0"/>
          </a:p>
        </p:txBody>
      </p:sp>
      <p:sp>
        <p:nvSpPr>
          <p:cNvPr id="25" name="Right Arrow 24"/>
          <p:cNvSpPr/>
          <p:nvPr/>
        </p:nvSpPr>
        <p:spPr>
          <a:xfrm>
            <a:off x="3281556" y="2497751"/>
            <a:ext cx="714380" cy="35719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7" name="Rectangle 26"/>
          <p:cNvSpPr/>
          <p:nvPr/>
        </p:nvSpPr>
        <p:spPr>
          <a:xfrm>
            <a:off x="4153062" y="2348880"/>
            <a:ext cx="1715082" cy="64294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PKN PENYEMAK</a:t>
            </a:r>
            <a:endParaRPr lang="en-MY" dirty="0"/>
          </a:p>
        </p:txBody>
      </p:sp>
      <p:sp>
        <p:nvSpPr>
          <p:cNvPr id="28" name="Right Arrow 27"/>
          <p:cNvSpPr/>
          <p:nvPr/>
        </p:nvSpPr>
        <p:spPr>
          <a:xfrm>
            <a:off x="5945852" y="2475436"/>
            <a:ext cx="714380" cy="35719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7" name="Rectangle 16"/>
          <p:cNvSpPr/>
          <p:nvPr/>
        </p:nvSpPr>
        <p:spPr>
          <a:xfrm>
            <a:off x="6889366" y="2332560"/>
            <a:ext cx="1643074" cy="64294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PTJ PELULUS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dirty="0" err="1" smtClean="0">
                <a:solidFill>
                  <a:schemeClr val="bg1"/>
                </a:solidFill>
              </a:rPr>
              <a:t>modul</a:t>
            </a:r>
            <a:r>
              <a:rPr lang="en-US" dirty="0" smtClean="0">
                <a:solidFill>
                  <a:schemeClr val="bg1"/>
                </a:solidFill>
              </a:rPr>
              <a:t> AP)</a:t>
            </a:r>
            <a:endParaRPr lang="en-MY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76256" y="3039967"/>
            <a:ext cx="1643074" cy="52322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Dashboard-</a:t>
            </a:r>
            <a:r>
              <a:rPr lang="en-US" sz="1400" dirty="0" err="1" smtClean="0"/>
              <a:t>Integrasi</a:t>
            </a:r>
            <a:r>
              <a:rPr lang="en-US" sz="1400" dirty="0" smtClean="0"/>
              <a:t> </a:t>
            </a:r>
            <a:r>
              <a:rPr lang="en-US" sz="1400" dirty="0" err="1" smtClean="0"/>
              <a:t>Dalaman</a:t>
            </a:r>
            <a:endParaRPr lang="en-MY" sz="1400" dirty="0"/>
          </a:p>
        </p:txBody>
      </p:sp>
      <p:sp>
        <p:nvSpPr>
          <p:cNvPr id="10" name="Oval 9"/>
          <p:cNvSpPr/>
          <p:nvPr/>
        </p:nvSpPr>
        <p:spPr>
          <a:xfrm>
            <a:off x="6898141" y="4581128"/>
            <a:ext cx="1714512" cy="64294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MODUL PENGURUSAN TUNAI (CM)</a:t>
            </a:r>
            <a:endParaRPr kumimoji="0" lang="en-MY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016250" y="5309254"/>
            <a:ext cx="1428760" cy="42862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BN PELULUS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7198816" y="5858152"/>
            <a:ext cx="1214446" cy="35719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POSTING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CETAK EFT</a:t>
            </a:r>
            <a:endParaRPr kumimoji="0" lang="en-MY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ight Arrow 13"/>
          <p:cNvSpPr/>
          <p:nvPr/>
        </p:nvSpPr>
        <p:spPr>
          <a:xfrm rot="5400000">
            <a:off x="7398207" y="3901327"/>
            <a:ext cx="714380" cy="35719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9411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763688" y="404664"/>
            <a:ext cx="576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alibri" panose="020F0502020204030204" pitchFamily="34" charset="0"/>
              </a:rPr>
              <a:t>MODUL PINJAMAN (LOAN)</a:t>
            </a:r>
            <a:endParaRPr lang="en-MY" sz="3200" dirty="0">
              <a:latin typeface="Calibri" panose="020F0502020204030204" pitchFamily="34" charset="0"/>
            </a:endParaRPr>
          </a:p>
        </p:txBody>
      </p:sp>
      <p:sp>
        <p:nvSpPr>
          <p:cNvPr id="24" name="Subtitle 2"/>
          <p:cNvSpPr txBox="1">
            <a:spLocks/>
          </p:cNvSpPr>
          <p:nvPr/>
        </p:nvSpPr>
        <p:spPr>
          <a:xfrm>
            <a:off x="683568" y="1201312"/>
            <a:ext cx="7645451" cy="931544"/>
          </a:xfrm>
          <a:prstGeom prst="rect">
            <a:avLst/>
          </a:prstGeom>
          <a:ln>
            <a:solidFill>
              <a:srgbClr val="0033CC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2200" b="1" dirty="0" smtClean="0">
                <a:solidFill>
                  <a:schemeClr val="tx1">
                    <a:tint val="75000"/>
                  </a:schemeClr>
                </a:solidFill>
              </a:rPr>
              <a:t>PEMBIAYAAN SEMULA PINJAMAN (REFINANCING) – 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en-US" sz="2200" b="1" dirty="0" smtClean="0">
                <a:solidFill>
                  <a:schemeClr val="tx1">
                    <a:tint val="75000"/>
                  </a:schemeClr>
                </a:solidFill>
              </a:rPr>
              <a:t>PINJAMAN DITERIMA</a:t>
            </a:r>
          </a:p>
          <a:p>
            <a:pPr lvl="0" algn="ctr">
              <a:spcBef>
                <a:spcPct val="20000"/>
              </a:spcBef>
              <a:defRPr/>
            </a:pPr>
            <a:endParaRPr kumimoji="0" lang="en-MY" sz="32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45151" y="2661204"/>
            <a:ext cx="1643074" cy="63611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PKN PENYEDIA</a:t>
            </a:r>
          </a:p>
          <a:p>
            <a:pPr algn="ctr"/>
            <a:r>
              <a:rPr lang="en-US" dirty="0" smtClean="0"/>
              <a:t>(</a:t>
            </a:r>
            <a:r>
              <a:rPr lang="en-US" dirty="0" err="1" smtClean="0"/>
              <a:t>rekod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)</a:t>
            </a:r>
            <a:endParaRPr lang="en-MY" dirty="0"/>
          </a:p>
        </p:txBody>
      </p:sp>
      <p:sp>
        <p:nvSpPr>
          <p:cNvPr id="26" name="Right Arrow 25"/>
          <p:cNvSpPr/>
          <p:nvPr/>
        </p:nvSpPr>
        <p:spPr>
          <a:xfrm>
            <a:off x="2623059" y="2803243"/>
            <a:ext cx="714380" cy="35719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7" name="Rectangle 26"/>
          <p:cNvSpPr/>
          <p:nvPr/>
        </p:nvSpPr>
        <p:spPr>
          <a:xfrm>
            <a:off x="3566573" y="2654372"/>
            <a:ext cx="1720782" cy="64294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PKN PENYEMAK</a:t>
            </a:r>
            <a:endParaRPr lang="en-MY" dirty="0"/>
          </a:p>
        </p:txBody>
      </p:sp>
      <p:sp>
        <p:nvSpPr>
          <p:cNvPr id="28" name="Right Arrow 27"/>
          <p:cNvSpPr/>
          <p:nvPr/>
        </p:nvSpPr>
        <p:spPr>
          <a:xfrm>
            <a:off x="5647395" y="2780928"/>
            <a:ext cx="714380" cy="35719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9" name="Rectangle 28"/>
          <p:cNvSpPr/>
          <p:nvPr/>
        </p:nvSpPr>
        <p:spPr>
          <a:xfrm>
            <a:off x="6721815" y="2661204"/>
            <a:ext cx="1643074" cy="64294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PKN PELULUS</a:t>
            </a:r>
            <a:endParaRPr lang="en-MY" dirty="0"/>
          </a:p>
        </p:txBody>
      </p:sp>
      <p:sp>
        <p:nvSpPr>
          <p:cNvPr id="46" name="TextBox 45"/>
          <p:cNvSpPr txBox="1"/>
          <p:nvPr/>
        </p:nvSpPr>
        <p:spPr>
          <a:xfrm>
            <a:off x="666374" y="5877272"/>
            <a:ext cx="6137874" cy="738664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 smtClean="0">
                <a:solidFill>
                  <a:srgbClr val="0070C0"/>
                </a:solidFill>
              </a:rPr>
              <a:t>Sekiranya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berlaku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Penambahan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Amaun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dan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Lanjut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Tempoh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Pinjaman</a:t>
            </a:r>
            <a:endParaRPr lang="en-US" sz="1400" dirty="0" smtClean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70C0"/>
                </a:solidFill>
              </a:rPr>
              <a:t>No. </a:t>
            </a:r>
            <a:r>
              <a:rPr lang="en-US" sz="1400" dirty="0" err="1" smtClean="0">
                <a:solidFill>
                  <a:srgbClr val="0070C0"/>
                </a:solidFill>
              </a:rPr>
              <a:t>Akaun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Pinjaman</a:t>
            </a:r>
            <a:r>
              <a:rPr lang="en-US" sz="1400" dirty="0" smtClean="0">
                <a:solidFill>
                  <a:srgbClr val="0070C0"/>
                </a:solidFill>
              </a:rPr>
              <a:t> (Baharu)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70C0"/>
                </a:solidFill>
              </a:rPr>
              <a:t>Jana </a:t>
            </a:r>
            <a:r>
              <a:rPr lang="en-US" sz="1400" dirty="0" err="1" smtClean="0">
                <a:solidFill>
                  <a:srgbClr val="0070C0"/>
                </a:solidFill>
              </a:rPr>
              <a:t>Jadual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Bayaran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Balik</a:t>
            </a:r>
            <a:r>
              <a:rPr lang="en-US" sz="1400" dirty="0" smtClean="0">
                <a:solidFill>
                  <a:srgbClr val="0070C0"/>
                </a:solidFill>
              </a:rPr>
              <a:t> (Baharu)</a:t>
            </a:r>
            <a:endParaRPr lang="en-MY" sz="1400" dirty="0">
              <a:solidFill>
                <a:srgbClr val="0070C0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 rot="5400000">
            <a:off x="7296438" y="3481124"/>
            <a:ext cx="493828" cy="35719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1" name="Rectangle 10"/>
          <p:cNvSpPr/>
          <p:nvPr/>
        </p:nvSpPr>
        <p:spPr>
          <a:xfrm>
            <a:off x="6721815" y="4015292"/>
            <a:ext cx="1643074" cy="64294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PKN PENYEDIA</a:t>
            </a:r>
            <a:endParaRPr lang="en-MY" dirty="0"/>
          </a:p>
        </p:txBody>
      </p:sp>
      <p:sp>
        <p:nvSpPr>
          <p:cNvPr id="12" name="TextBox 11"/>
          <p:cNvSpPr txBox="1"/>
          <p:nvPr/>
        </p:nvSpPr>
        <p:spPr>
          <a:xfrm>
            <a:off x="6721815" y="4766893"/>
            <a:ext cx="1643074" cy="52322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Jana </a:t>
            </a:r>
            <a:r>
              <a:rPr lang="en-US" sz="1400" dirty="0" err="1" smtClean="0"/>
              <a:t>Jadual</a:t>
            </a:r>
            <a:r>
              <a:rPr lang="en-US" sz="1400" dirty="0" smtClean="0"/>
              <a:t> </a:t>
            </a:r>
            <a:r>
              <a:rPr lang="en-US" sz="1400" dirty="0" err="1" smtClean="0"/>
              <a:t>Bayaran</a:t>
            </a:r>
            <a:r>
              <a:rPr lang="en-US" sz="1400" dirty="0" smtClean="0"/>
              <a:t> </a:t>
            </a:r>
            <a:r>
              <a:rPr lang="en-US" sz="1400" dirty="0" err="1" smtClean="0"/>
              <a:t>Balik</a:t>
            </a:r>
            <a:endParaRPr lang="en-MY" sz="1400" dirty="0"/>
          </a:p>
        </p:txBody>
      </p:sp>
    </p:spTree>
    <p:extLst>
      <p:ext uri="{BB962C8B-B14F-4D97-AF65-F5344CB8AC3E}">
        <p14:creationId xmlns:p14="http://schemas.microsoft.com/office/powerpoint/2010/main" val="155722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763688" y="404664"/>
            <a:ext cx="576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alibri" panose="020F0502020204030204" pitchFamily="34" charset="0"/>
              </a:rPr>
              <a:t>MODUL PINJAMAN (LOAN)</a:t>
            </a:r>
            <a:endParaRPr lang="en-MY" sz="3200" dirty="0">
              <a:latin typeface="Calibri" panose="020F0502020204030204" pitchFamily="34" charset="0"/>
            </a:endParaRPr>
          </a:p>
        </p:txBody>
      </p:sp>
      <p:sp>
        <p:nvSpPr>
          <p:cNvPr id="24" name="Subtitle 2"/>
          <p:cNvSpPr txBox="1">
            <a:spLocks/>
          </p:cNvSpPr>
          <p:nvPr/>
        </p:nvSpPr>
        <p:spPr>
          <a:xfrm>
            <a:off x="958996" y="1201312"/>
            <a:ext cx="7370023" cy="931544"/>
          </a:xfrm>
          <a:prstGeom prst="rect">
            <a:avLst/>
          </a:prstGeom>
          <a:ln>
            <a:solidFill>
              <a:srgbClr val="0033CC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b="1" dirty="0" smtClean="0">
                <a:solidFill>
                  <a:schemeClr val="tx1">
                    <a:tint val="75000"/>
                  </a:schemeClr>
                </a:solidFill>
              </a:rPr>
              <a:t>PEMBATALAN PINJAMAN –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</a:rPr>
              <a:t>PINJAMAN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</a:rPr>
              <a:t> DITERIMA</a:t>
            </a:r>
            <a:endParaRPr kumimoji="0" lang="en-MY" sz="2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40694" y="3074090"/>
            <a:ext cx="1643074" cy="64294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PKN PENYEDIA</a:t>
            </a:r>
          </a:p>
          <a:p>
            <a:pPr algn="ctr"/>
            <a:r>
              <a:rPr lang="en-US" dirty="0" smtClean="0"/>
              <a:t>(</a:t>
            </a:r>
            <a:r>
              <a:rPr lang="en-US" dirty="0" err="1" smtClean="0"/>
              <a:t>rekod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)</a:t>
            </a:r>
            <a:endParaRPr lang="en-MY" dirty="0"/>
          </a:p>
        </p:txBody>
      </p:sp>
      <p:sp>
        <p:nvSpPr>
          <p:cNvPr id="26" name="Right Arrow 25"/>
          <p:cNvSpPr/>
          <p:nvPr/>
        </p:nvSpPr>
        <p:spPr>
          <a:xfrm>
            <a:off x="2718602" y="3216129"/>
            <a:ext cx="714380" cy="35719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7" name="Rectangle 26"/>
          <p:cNvSpPr/>
          <p:nvPr/>
        </p:nvSpPr>
        <p:spPr>
          <a:xfrm>
            <a:off x="3662115" y="3067258"/>
            <a:ext cx="1674159" cy="64294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PKN PENYEMAK</a:t>
            </a:r>
            <a:endParaRPr lang="en-MY" dirty="0"/>
          </a:p>
        </p:txBody>
      </p:sp>
      <p:sp>
        <p:nvSpPr>
          <p:cNvPr id="28" name="Right Arrow 27"/>
          <p:cNvSpPr/>
          <p:nvPr/>
        </p:nvSpPr>
        <p:spPr>
          <a:xfrm>
            <a:off x="5742938" y="3193814"/>
            <a:ext cx="714380" cy="35719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9" name="Rectangle 28"/>
          <p:cNvSpPr/>
          <p:nvPr/>
        </p:nvSpPr>
        <p:spPr>
          <a:xfrm>
            <a:off x="6817358" y="3074090"/>
            <a:ext cx="1643074" cy="64294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PKN PELULUS</a:t>
            </a:r>
            <a:endParaRPr lang="en-MY" dirty="0"/>
          </a:p>
        </p:txBody>
      </p:sp>
      <p:sp>
        <p:nvSpPr>
          <p:cNvPr id="46" name="TextBox 45"/>
          <p:cNvSpPr txBox="1"/>
          <p:nvPr/>
        </p:nvSpPr>
        <p:spPr>
          <a:xfrm>
            <a:off x="737730" y="5128122"/>
            <a:ext cx="7218646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* </a:t>
            </a:r>
            <a:r>
              <a:rPr lang="en-US" sz="1400" dirty="0" err="1" smtClean="0">
                <a:solidFill>
                  <a:srgbClr val="0070C0"/>
                </a:solidFill>
              </a:rPr>
              <a:t>Pembatalan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hanya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boleh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dilakukan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sekiranya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belum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lagi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membuat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pengeluaran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pinjaman</a:t>
            </a:r>
            <a:r>
              <a:rPr lang="en-US" sz="1400" dirty="0" smtClean="0">
                <a:solidFill>
                  <a:srgbClr val="FF0000"/>
                </a:solidFill>
              </a:rPr>
              <a:t>.</a:t>
            </a:r>
            <a:endParaRPr lang="en-MY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48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763688" y="404664"/>
            <a:ext cx="576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alibri" panose="020F0502020204030204" pitchFamily="34" charset="0"/>
              </a:rPr>
              <a:t>MODUL PINJAMAN (LOAN)</a:t>
            </a:r>
            <a:endParaRPr lang="en-MY" sz="3200" dirty="0">
              <a:latin typeface="Calibri" panose="020F0502020204030204" pitchFamily="34" charset="0"/>
            </a:endParaRPr>
          </a:p>
        </p:txBody>
      </p:sp>
      <p:sp>
        <p:nvSpPr>
          <p:cNvPr id="24" name="Subtitle 2"/>
          <p:cNvSpPr txBox="1">
            <a:spLocks/>
          </p:cNvSpPr>
          <p:nvPr/>
        </p:nvSpPr>
        <p:spPr>
          <a:xfrm>
            <a:off x="958996" y="1201312"/>
            <a:ext cx="7370023" cy="859536"/>
          </a:xfrm>
          <a:prstGeom prst="rect">
            <a:avLst/>
          </a:prstGeom>
          <a:ln>
            <a:solidFill>
              <a:srgbClr val="0033CC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b="1" dirty="0" smtClean="0">
                <a:solidFill>
                  <a:schemeClr val="tx1">
                    <a:tint val="75000"/>
                  </a:schemeClr>
                </a:solidFill>
              </a:rPr>
              <a:t>PENJADUALAN SEMULA PINJAMAN -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b="1" dirty="0" smtClean="0">
                <a:solidFill>
                  <a:schemeClr val="tx1">
                    <a:tint val="75000"/>
                  </a:schemeClr>
                </a:solidFill>
              </a:rPr>
              <a:t>PINJAMAN DITERIMA</a:t>
            </a:r>
            <a:endParaRPr kumimoji="0" lang="en-MY" sz="2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73162" y="2692846"/>
            <a:ext cx="1643074" cy="64294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PKN PENYEDIA</a:t>
            </a:r>
          </a:p>
          <a:p>
            <a:pPr algn="ctr"/>
            <a:r>
              <a:rPr lang="en-US" dirty="0" smtClean="0"/>
              <a:t>(</a:t>
            </a:r>
            <a:r>
              <a:rPr lang="en-US" dirty="0" err="1" smtClean="0"/>
              <a:t>rekod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)</a:t>
            </a:r>
            <a:endParaRPr lang="en-MY" dirty="0"/>
          </a:p>
        </p:txBody>
      </p:sp>
      <p:sp>
        <p:nvSpPr>
          <p:cNvPr id="26" name="Right Arrow 25"/>
          <p:cNvSpPr/>
          <p:nvPr/>
        </p:nvSpPr>
        <p:spPr>
          <a:xfrm>
            <a:off x="2851070" y="2834885"/>
            <a:ext cx="714380" cy="35719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7" name="Rectangle 26"/>
          <p:cNvSpPr/>
          <p:nvPr/>
        </p:nvSpPr>
        <p:spPr>
          <a:xfrm>
            <a:off x="3794584" y="2686014"/>
            <a:ext cx="1643074" cy="64294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PKN PELULUS</a:t>
            </a:r>
            <a:endParaRPr lang="en-MY" dirty="0"/>
          </a:p>
        </p:txBody>
      </p:sp>
      <p:sp>
        <p:nvSpPr>
          <p:cNvPr id="46" name="TextBox 45"/>
          <p:cNvSpPr txBox="1"/>
          <p:nvPr/>
        </p:nvSpPr>
        <p:spPr>
          <a:xfrm>
            <a:off x="611560" y="5733256"/>
            <a:ext cx="6912768" cy="52322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70C0"/>
                </a:solidFill>
              </a:rPr>
              <a:t>Proses </a:t>
            </a:r>
            <a:r>
              <a:rPr lang="en-US" sz="1400" dirty="0" err="1" smtClean="0">
                <a:solidFill>
                  <a:srgbClr val="0070C0"/>
                </a:solidFill>
              </a:rPr>
              <a:t>ini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dilakukan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sekiranya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ingin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melanjutkan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tempoh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pinjaman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sahaja</a:t>
            </a:r>
            <a:r>
              <a:rPr lang="en-US" sz="1400" dirty="0" smtClean="0">
                <a:solidFill>
                  <a:srgbClr val="0070C0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70C0"/>
                </a:solidFill>
              </a:rPr>
              <a:t>Jana </a:t>
            </a:r>
            <a:r>
              <a:rPr lang="en-US" sz="1400" dirty="0" err="1" smtClean="0">
                <a:solidFill>
                  <a:srgbClr val="0070C0"/>
                </a:solidFill>
              </a:rPr>
              <a:t>Jadual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Bayaran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Balik</a:t>
            </a:r>
            <a:r>
              <a:rPr lang="en-US" sz="1400" dirty="0" smtClean="0">
                <a:solidFill>
                  <a:srgbClr val="0070C0"/>
                </a:solidFill>
              </a:rPr>
              <a:t> (</a:t>
            </a:r>
            <a:r>
              <a:rPr lang="en-US" sz="1400" dirty="0" err="1" smtClean="0">
                <a:solidFill>
                  <a:srgbClr val="0070C0"/>
                </a:solidFill>
              </a:rPr>
              <a:t>baharu</a:t>
            </a:r>
            <a:r>
              <a:rPr lang="en-US" sz="1400" dirty="0" smtClean="0">
                <a:solidFill>
                  <a:srgbClr val="0070C0"/>
                </a:solidFill>
              </a:rPr>
              <a:t>)</a:t>
            </a:r>
            <a:endParaRPr lang="en-MY" sz="1400" dirty="0">
              <a:solidFill>
                <a:srgbClr val="0070C0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5666792" y="2835722"/>
            <a:ext cx="606954" cy="35719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1" name="Rectangle 10"/>
          <p:cNvSpPr/>
          <p:nvPr/>
        </p:nvSpPr>
        <p:spPr>
          <a:xfrm>
            <a:off x="6502880" y="2692846"/>
            <a:ext cx="1643074" cy="64294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PKN PENYEDIA</a:t>
            </a:r>
            <a:endParaRPr lang="en-MY" dirty="0"/>
          </a:p>
        </p:txBody>
      </p:sp>
      <p:sp>
        <p:nvSpPr>
          <p:cNvPr id="12" name="TextBox 11"/>
          <p:cNvSpPr txBox="1"/>
          <p:nvPr/>
        </p:nvSpPr>
        <p:spPr>
          <a:xfrm>
            <a:off x="6502880" y="3444447"/>
            <a:ext cx="1643074" cy="52322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Jana </a:t>
            </a:r>
            <a:r>
              <a:rPr lang="en-US" sz="1400" dirty="0" err="1" smtClean="0"/>
              <a:t>Jadual</a:t>
            </a:r>
            <a:r>
              <a:rPr lang="en-US" sz="1400" dirty="0" smtClean="0"/>
              <a:t> </a:t>
            </a:r>
            <a:r>
              <a:rPr lang="en-US" sz="1400" dirty="0" err="1" smtClean="0"/>
              <a:t>Bayaran</a:t>
            </a:r>
            <a:r>
              <a:rPr lang="en-US" sz="1400" dirty="0" smtClean="0"/>
              <a:t> </a:t>
            </a:r>
            <a:r>
              <a:rPr lang="en-US" sz="1400" dirty="0" err="1" smtClean="0"/>
              <a:t>Balik</a:t>
            </a:r>
            <a:endParaRPr lang="en-MY" sz="1400" dirty="0"/>
          </a:p>
        </p:txBody>
      </p:sp>
    </p:spTree>
    <p:extLst>
      <p:ext uri="{BB962C8B-B14F-4D97-AF65-F5344CB8AC3E}">
        <p14:creationId xmlns:p14="http://schemas.microsoft.com/office/powerpoint/2010/main" val="77690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763688" y="404664"/>
            <a:ext cx="576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alibri" panose="020F0502020204030204" pitchFamily="34" charset="0"/>
              </a:rPr>
              <a:t>MODUL PINJAMAN (LOAN)</a:t>
            </a:r>
            <a:endParaRPr lang="en-MY" sz="3200" dirty="0">
              <a:latin typeface="Calibri" panose="020F0502020204030204" pitchFamily="34" charset="0"/>
            </a:endParaRPr>
          </a:p>
        </p:txBody>
      </p:sp>
      <p:sp>
        <p:nvSpPr>
          <p:cNvPr id="24" name="Subtitle 2"/>
          <p:cNvSpPr txBox="1">
            <a:spLocks/>
          </p:cNvSpPr>
          <p:nvPr/>
        </p:nvSpPr>
        <p:spPr>
          <a:xfrm>
            <a:off x="958996" y="1201312"/>
            <a:ext cx="7370023" cy="787528"/>
          </a:xfrm>
          <a:prstGeom prst="rect">
            <a:avLst/>
          </a:prstGeom>
          <a:ln>
            <a:solidFill>
              <a:srgbClr val="0033CC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b="1" dirty="0" smtClean="0">
                <a:solidFill>
                  <a:schemeClr val="tx1">
                    <a:tint val="75000"/>
                  </a:schemeClr>
                </a:solidFill>
              </a:rPr>
              <a:t>PENYELESAIAN MELALUI GERAN/SAHAM –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</a:rPr>
              <a:t>PINJAMAN DITERIMA</a:t>
            </a:r>
            <a:endParaRPr kumimoji="0" lang="en-MY" sz="2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110618" y="2756035"/>
            <a:ext cx="1643074" cy="64294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PKN PENYEDIA</a:t>
            </a:r>
          </a:p>
          <a:p>
            <a:pPr algn="ctr"/>
            <a:r>
              <a:rPr lang="en-US" dirty="0" smtClean="0"/>
              <a:t>(</a:t>
            </a:r>
            <a:r>
              <a:rPr lang="en-US" dirty="0" err="1" smtClean="0"/>
              <a:t>rekod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)</a:t>
            </a:r>
            <a:endParaRPr lang="en-MY" dirty="0"/>
          </a:p>
        </p:txBody>
      </p:sp>
      <p:sp>
        <p:nvSpPr>
          <p:cNvPr id="26" name="Right Arrow 25"/>
          <p:cNvSpPr/>
          <p:nvPr/>
        </p:nvSpPr>
        <p:spPr>
          <a:xfrm>
            <a:off x="3988526" y="2898074"/>
            <a:ext cx="714380" cy="35719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7" name="Rectangle 26"/>
          <p:cNvSpPr/>
          <p:nvPr/>
        </p:nvSpPr>
        <p:spPr>
          <a:xfrm>
            <a:off x="4932040" y="2749203"/>
            <a:ext cx="1643074" cy="64294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PKN PELULUS</a:t>
            </a:r>
            <a:endParaRPr lang="en-MY" dirty="0"/>
          </a:p>
        </p:txBody>
      </p:sp>
      <p:sp>
        <p:nvSpPr>
          <p:cNvPr id="46" name="TextBox 45"/>
          <p:cNvSpPr txBox="1"/>
          <p:nvPr/>
        </p:nvSpPr>
        <p:spPr>
          <a:xfrm>
            <a:off x="539552" y="5018306"/>
            <a:ext cx="7920880" cy="52322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 smtClean="0">
                <a:solidFill>
                  <a:srgbClr val="0070C0"/>
                </a:solidFill>
              </a:rPr>
              <a:t>Sekiranya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penyelesaian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pinjaman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dibuat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menggunakan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geran</a:t>
            </a:r>
            <a:r>
              <a:rPr lang="en-US" sz="1400" dirty="0" smtClean="0">
                <a:solidFill>
                  <a:srgbClr val="0070C0"/>
                </a:solidFill>
              </a:rPr>
              <a:t>, </a:t>
            </a:r>
            <a:r>
              <a:rPr lang="en-US" sz="1400" dirty="0" err="1" smtClean="0">
                <a:solidFill>
                  <a:srgbClr val="0070C0"/>
                </a:solidFill>
              </a:rPr>
              <a:t>amaun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baki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pinjaman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dan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nilai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geran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haruslah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sama</a:t>
            </a:r>
            <a:r>
              <a:rPr lang="en-US" sz="1400" dirty="0" smtClean="0">
                <a:solidFill>
                  <a:srgbClr val="0070C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8726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763688" y="404664"/>
            <a:ext cx="576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alibri" panose="020F0502020204030204" pitchFamily="34" charset="0"/>
              </a:rPr>
              <a:t>MODUL PINJAMAN (LOAN)</a:t>
            </a:r>
            <a:endParaRPr lang="en-MY" sz="3200" dirty="0">
              <a:latin typeface="Calibri" panose="020F0502020204030204" pitchFamily="34" charset="0"/>
            </a:endParaRPr>
          </a:p>
        </p:txBody>
      </p:sp>
      <p:sp>
        <p:nvSpPr>
          <p:cNvPr id="24" name="Subtitle 2"/>
          <p:cNvSpPr txBox="1">
            <a:spLocks/>
          </p:cNvSpPr>
          <p:nvPr/>
        </p:nvSpPr>
        <p:spPr>
          <a:xfrm>
            <a:off x="958996" y="1201312"/>
            <a:ext cx="7370023" cy="859536"/>
          </a:xfrm>
          <a:prstGeom prst="rect">
            <a:avLst/>
          </a:prstGeom>
          <a:ln>
            <a:solidFill>
              <a:srgbClr val="0033CC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b="1" dirty="0" smtClean="0">
                <a:solidFill>
                  <a:schemeClr val="tx1">
                    <a:tint val="75000"/>
                  </a:schemeClr>
                </a:solidFill>
              </a:rPr>
              <a:t>PENYESUAIAN PINJAMAN –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b="1" dirty="0" smtClean="0">
                <a:solidFill>
                  <a:schemeClr val="tx1">
                    <a:tint val="75000"/>
                  </a:schemeClr>
                </a:solidFill>
              </a:rPr>
              <a:t>PINJAMAN DITERIMA</a:t>
            </a:r>
            <a:endParaRPr kumimoji="0" lang="en-MY" sz="2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635896" y="2752619"/>
            <a:ext cx="1643074" cy="64294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PKN PENYEDIA</a:t>
            </a:r>
          </a:p>
          <a:p>
            <a:pPr algn="ctr"/>
            <a:r>
              <a:rPr lang="en-US" dirty="0" smtClean="0"/>
              <a:t>(</a:t>
            </a:r>
            <a:r>
              <a:rPr lang="en-US" dirty="0" err="1" smtClean="0"/>
              <a:t>rekod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)</a:t>
            </a:r>
            <a:endParaRPr lang="en-MY" dirty="0"/>
          </a:p>
        </p:txBody>
      </p:sp>
      <p:sp>
        <p:nvSpPr>
          <p:cNvPr id="46" name="TextBox 45"/>
          <p:cNvSpPr txBox="1"/>
          <p:nvPr/>
        </p:nvSpPr>
        <p:spPr>
          <a:xfrm>
            <a:off x="762882" y="5018306"/>
            <a:ext cx="7121486" cy="95410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 smtClean="0">
                <a:solidFill>
                  <a:srgbClr val="0070C0"/>
                </a:solidFill>
              </a:rPr>
              <a:t>Semakan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dibuat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berdasarkan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Laporan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Penyata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Baki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Pinjaman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Kerajaan</a:t>
            </a:r>
            <a:r>
              <a:rPr lang="en-US" sz="1400" dirty="0" smtClean="0">
                <a:solidFill>
                  <a:srgbClr val="0070C0"/>
                </a:solidFill>
              </a:rPr>
              <a:t> Persekutuan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 smtClean="0">
                <a:solidFill>
                  <a:srgbClr val="0070C0"/>
                </a:solidFill>
              </a:rPr>
              <a:t>Jika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sekiranya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baki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pinjaman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belum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selesai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tidak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sama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dengan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Laporan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>
                <a:solidFill>
                  <a:srgbClr val="0070C0"/>
                </a:solidFill>
              </a:rPr>
              <a:t>Penyata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dirty="0" err="1">
                <a:solidFill>
                  <a:srgbClr val="0070C0"/>
                </a:solidFill>
              </a:rPr>
              <a:t>Baki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dirty="0" err="1">
                <a:solidFill>
                  <a:srgbClr val="0070C0"/>
                </a:solidFill>
              </a:rPr>
              <a:t>Pinjaman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dirty="0" err="1">
                <a:solidFill>
                  <a:srgbClr val="0070C0"/>
                </a:solidFill>
              </a:rPr>
              <a:t>Kerajaan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dirty="0" smtClean="0">
                <a:solidFill>
                  <a:srgbClr val="0070C0"/>
                </a:solidFill>
              </a:rPr>
              <a:t>Persekutuan, </a:t>
            </a:r>
            <a:r>
              <a:rPr lang="en-US" sz="1400" dirty="0" err="1" smtClean="0">
                <a:solidFill>
                  <a:srgbClr val="0070C0"/>
                </a:solidFill>
              </a:rPr>
              <a:t>amaun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baki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pinjaman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perlu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dimasukkan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pada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skrin</a:t>
            </a:r>
            <a:endParaRPr lang="en-US" sz="1400" dirty="0" smtClean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 smtClean="0">
                <a:solidFill>
                  <a:srgbClr val="0070C0"/>
                </a:solidFill>
              </a:rPr>
              <a:t>Cetak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</a:rPr>
              <a:t>Penyata</a:t>
            </a:r>
            <a:r>
              <a:rPr lang="en-US" sz="1400" dirty="0" smtClean="0">
                <a:solidFill>
                  <a:srgbClr val="0070C0"/>
                </a:solidFill>
              </a:rPr>
              <a:t> &amp; </a:t>
            </a:r>
            <a:r>
              <a:rPr lang="en-US" sz="1400" dirty="0" err="1" smtClean="0">
                <a:solidFill>
                  <a:srgbClr val="0070C0"/>
                </a:solidFill>
              </a:rPr>
              <a:t>Lampiran</a:t>
            </a:r>
            <a:r>
              <a:rPr lang="en-US" sz="1400" dirty="0" smtClean="0">
                <a:solidFill>
                  <a:srgbClr val="0070C0"/>
                </a:solidFill>
              </a:rPr>
              <a:t> A, B, C, D &amp; E </a:t>
            </a:r>
            <a:endParaRPr lang="en-MY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83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1481</TotalTime>
  <Words>340</Words>
  <Application>Microsoft Office PowerPoint</Application>
  <PresentationFormat>On-screen Show (4:3)</PresentationFormat>
  <Paragraphs>86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Berlin Sans FB Demi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 PEROLEHAN</dc:title>
  <dc:creator>Norliana Ab Rahim</dc:creator>
  <cp:lastModifiedBy>Nazirul Adam Bin. Moktaeffendi</cp:lastModifiedBy>
  <cp:revision>108</cp:revision>
  <cp:lastPrinted>2016-11-27T14:50:56Z</cp:lastPrinted>
  <dcterms:created xsi:type="dcterms:W3CDTF">2016-11-26T14:21:39Z</dcterms:created>
  <dcterms:modified xsi:type="dcterms:W3CDTF">2020-11-24T00:39:43Z</dcterms:modified>
</cp:coreProperties>
</file>